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7"/>
  </p:notesMasterIdLst>
  <p:sldIdLst>
    <p:sldId id="258" r:id="rId2"/>
    <p:sldId id="256" r:id="rId3"/>
    <p:sldId id="257" r:id="rId4"/>
    <p:sldId id="259" r:id="rId5"/>
    <p:sldId id="263" r:id="rId6"/>
    <p:sldId id="260" r:id="rId7"/>
    <p:sldId id="261" r:id="rId8"/>
    <p:sldId id="281" r:id="rId9"/>
    <p:sldId id="262" r:id="rId10"/>
    <p:sldId id="277" r:id="rId11"/>
    <p:sldId id="282" r:id="rId12"/>
    <p:sldId id="275" r:id="rId13"/>
    <p:sldId id="265" r:id="rId14"/>
    <p:sldId id="266" r:id="rId15"/>
    <p:sldId id="278" r:id="rId16"/>
    <p:sldId id="267" r:id="rId17"/>
    <p:sldId id="268" r:id="rId18"/>
    <p:sldId id="270" r:id="rId19"/>
    <p:sldId id="271" r:id="rId20"/>
    <p:sldId id="272" r:id="rId21"/>
    <p:sldId id="273" r:id="rId22"/>
    <p:sldId id="269" r:id="rId23"/>
    <p:sldId id="276" r:id="rId24"/>
    <p:sldId id="274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7669C-450D-4866-BC45-AF334D27952D}" type="datetimeFigureOut">
              <a:rPr lang="en-US" smtClean="0"/>
              <a:pPr/>
              <a:t>2011/03/07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FB5BD-8C15-455D-B0C0-46E6FF9F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3D749A-1DF8-4F2C-91BB-4FB78A853A73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http://t0.gstatic.com/images?q=tbn:ANd9GcTlzLmeVKqet6LCvi1-N3NpbZiXbaHf4mRSeS5IF3SqUP3CT7w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096000"/>
            <a:ext cx="1371600" cy="5238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6417C-49F5-4119-A950-FF2166BB4CC8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28D6D-ADE0-4EC3-A069-36D2FB9B8E39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27644-B3C3-4A8C-9B77-F7B9418C4550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2" descr="http://t0.gstatic.com/images?q=tbn:ANd9GcTlzLmeVKqet6LCvi1-N3NpbZiXbaHf4mRSeS5IF3SqUP3CT7w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96000"/>
            <a:ext cx="1371600" cy="5238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C2F8C-433C-4EC3-AF50-65644F75AB03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Picture 2" descr="http://t0.gstatic.com/images?q=tbn:ANd9GcTlzLmeVKqet6LCvi1-N3NpbZiXbaHf4mRSeS5IF3SqUP3CT7w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96000"/>
            <a:ext cx="1371600" cy="523875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86FCD-0FEB-4745-8741-89EBB8A52BD7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D5B73-925D-49C7-985D-3356C6EAB6F2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4AE6-3EAD-4FD1-9F25-2DF105C6DC07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C9113-A974-41C2-9758-7FB13406E388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0268C0-F63F-46A3-AF51-477A48FC05F9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C3FA1A-3AAF-4046-AE19-DD4AE0541CB8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9A33B3-9825-4BBB-B119-D063D9B65D3B}" type="datetime1">
              <a:rPr lang="en-US" smtClean="0"/>
              <a:pPr/>
              <a:t>2011/03/07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C6EBA6-D4FA-42B5-8ED6-EBEB52721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id.gov/our_work/global_health/aids/TechAreas/prevention/counseling_testing.pdf" TargetMode="External"/><Relationship Id="rId2" Type="http://schemas.openxmlformats.org/officeDocument/2006/relationships/hyperlink" Target="http://www.avert.org/aids-uganda.htm%20visited%20on%203/03/201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Monitoring and Evaluation of VCT programs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Dr. Kate Ssamula Kitakule</a:t>
            </a:r>
          </a:p>
          <a:p>
            <a:r>
              <a:rPr lang="en-US" dirty="0" smtClean="0"/>
              <a:t>Project coordinator- HIV Rapid testing project</a:t>
            </a:r>
          </a:p>
          <a:p>
            <a:r>
              <a:rPr lang="en-US" dirty="0" smtClean="0"/>
              <a:t>AHF- Uganda Cares</a:t>
            </a:r>
            <a:endParaRPr lang="en-US" dirty="0"/>
          </a:p>
        </p:txBody>
      </p:sp>
      <p:pic>
        <p:nvPicPr>
          <p:cNvPr id="33794" name="Picture 2" descr="http://t0.gstatic.com/images?q=tbn:ANd9GcTlzLmeVKqet6LCvi1-N3NpbZiXbaHf4mRSeS5IF3SqUP3CT7w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96000"/>
            <a:ext cx="1371600" cy="52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hoto of two people leaning against a van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10" y="1066800"/>
            <a:ext cx="8365671" cy="454342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04800" y="5657671"/>
            <a:ext cx="8001000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A mobile van is used to provide HIV counseling and testing by Right to Care, a USAID-funded program in South Africa.</a:t>
            </a:r>
            <a:br>
              <a:rPr lang="en-US" b="1" dirty="0" smtClean="0"/>
            </a:br>
            <a:r>
              <a:rPr lang="en-US" b="1" dirty="0" smtClean="0"/>
              <a:t>Source: A. </a:t>
            </a:r>
            <a:r>
              <a:rPr lang="en-US" b="1" dirty="0" err="1" smtClean="0"/>
              <a:t>Surdo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areas that need to be monitored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HIV testing procedure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Situational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What do we want to know? This includes looking at indicators for both internal issues and external issues.</a:t>
            </a:r>
          </a:p>
          <a:p>
            <a:r>
              <a:rPr lang="en-US" dirty="0" smtClean="0"/>
              <a:t>Strengthen existing M&amp;E plan.</a:t>
            </a:r>
          </a:p>
          <a:p>
            <a:r>
              <a:rPr lang="en-US" dirty="0" smtClean="0"/>
              <a:t>Costs. </a:t>
            </a:r>
          </a:p>
          <a:p>
            <a:r>
              <a:rPr lang="en-US" dirty="0" smtClean="0"/>
              <a:t>Different kinds of information needed.</a:t>
            </a:r>
          </a:p>
          <a:p>
            <a:r>
              <a:rPr lang="en-US" dirty="0" smtClean="0"/>
              <a:t> How will we get information?</a:t>
            </a:r>
          </a:p>
          <a:p>
            <a:r>
              <a:rPr lang="en-US" dirty="0" smtClean="0"/>
              <a:t> Who should be involved?</a:t>
            </a:r>
          </a:p>
          <a:p>
            <a:r>
              <a:rPr lang="en-US" dirty="0" smtClean="0"/>
              <a:t>Information use and dissemination.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for monitoring and evaluation.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Input  </a:t>
            </a:r>
            <a:r>
              <a:rPr lang="en-GB" dirty="0" smtClean="0"/>
              <a:t>-  Processes –  Outputs –  Outcome-  Impact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Logical framework for VCT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2057400"/>
          <a:ext cx="7239000" cy="43205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5715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="0" dirty="0" smtClean="0"/>
                        <a:t>Strategies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Testing activities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VCT centres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Behavior</a:t>
                      </a:r>
                      <a:r>
                        <a:rPr lang="en-US" b="0" baseline="0" dirty="0" smtClean="0"/>
                        <a:t> change</a:t>
                      </a:r>
                      <a:endParaRPr lang="en-US" b="0" dirty="0" smtClean="0"/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Disease</a:t>
                      </a:r>
                      <a:r>
                        <a:rPr lang="en-US" b="0" baseline="0" dirty="0" smtClean="0"/>
                        <a:t> burden</a:t>
                      </a:r>
                      <a:endParaRPr lang="en-US" b="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Policies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trained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Incidence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Guidelines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counseled and tested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prevalence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VCT</a:t>
                      </a:r>
                      <a:r>
                        <a:rPr lang="en-US" baseline="0" dirty="0" smtClean="0"/>
                        <a:t> campaigns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Human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assurance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Logistics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Quality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VCT services reaching the target population? </a:t>
            </a:r>
          </a:p>
          <a:p>
            <a:r>
              <a:rPr lang="en-US" dirty="0" smtClean="0"/>
              <a:t>Is there a reduction in HIV prevalence?</a:t>
            </a:r>
          </a:p>
          <a:p>
            <a:r>
              <a:rPr lang="en-US" dirty="0" smtClean="0"/>
              <a:t>Do the services provided adhere to minimum quality standards?</a:t>
            </a:r>
          </a:p>
          <a:p>
            <a:r>
              <a:rPr lang="en-US" dirty="0" smtClean="0"/>
              <a:t>Are VCT services being provided as outlined in the project plan?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Important M&amp;E questions for VCT programs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386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7000"/>
                <a:gridCol w="5562600"/>
              </a:tblGrid>
              <a:tr h="731044">
                <a:tc>
                  <a:txBody>
                    <a:bodyPr/>
                    <a:lstStyle/>
                    <a:p>
                      <a:r>
                        <a:rPr lang="en-US" dirty="0" smtClean="0"/>
                        <a:t>What do you want to measure?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E.G Increased</a:t>
                      </a:r>
                      <a:r>
                        <a:rPr lang="en-US" baseline="0" dirty="0" smtClean="0"/>
                        <a:t> VCT uptake at community level</a:t>
                      </a:r>
                      <a:endParaRPr lang="en-US" dirty="0"/>
                    </a:p>
                  </a:txBody>
                  <a:tcPr/>
                </a:tc>
              </a:tr>
              <a:tr h="731044">
                <a:tc>
                  <a:txBody>
                    <a:bodyPr/>
                    <a:lstStyle/>
                    <a:p>
                      <a:r>
                        <a:rPr lang="en-US" dirty="0" smtClean="0"/>
                        <a:t>Why?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Rationale: main intervention being</a:t>
                      </a:r>
                      <a:r>
                        <a:rPr lang="en-US" baseline="0" dirty="0" smtClean="0"/>
                        <a:t> proposed</a:t>
                      </a:r>
                      <a:endParaRPr lang="en-US" dirty="0"/>
                    </a:p>
                  </a:txBody>
                  <a:tcPr/>
                </a:tc>
              </a:tr>
              <a:tr h="731044">
                <a:tc>
                  <a:txBody>
                    <a:bodyPr/>
                    <a:lstStyle/>
                    <a:p>
                      <a:r>
                        <a:rPr lang="en-US" dirty="0" smtClean="0"/>
                        <a:t>How?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Methodology</a:t>
                      </a:r>
                      <a:r>
                        <a:rPr lang="en-US" baseline="0" dirty="0" smtClean="0"/>
                        <a:t> to be used</a:t>
                      </a:r>
                      <a:endParaRPr lang="en-US" dirty="0"/>
                    </a:p>
                  </a:txBody>
                  <a:tcPr/>
                </a:tc>
              </a:tr>
              <a:tr h="731044">
                <a:tc>
                  <a:txBody>
                    <a:bodyPr/>
                    <a:lstStyle/>
                    <a:p>
                      <a:r>
                        <a:rPr lang="en-US" dirty="0" smtClean="0"/>
                        <a:t>Where?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 levels of the health system, community, NGOs</a:t>
                      </a:r>
                      <a:endParaRPr lang="en-US" dirty="0"/>
                    </a:p>
                  </a:txBody>
                  <a:tcPr/>
                </a:tc>
              </a:tr>
              <a:tr h="731044">
                <a:tc>
                  <a:txBody>
                    <a:bodyPr/>
                    <a:lstStyle/>
                    <a:p>
                      <a:r>
                        <a:rPr lang="en-US" dirty="0" smtClean="0"/>
                        <a:t>When?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Timing- daily,</a:t>
                      </a:r>
                      <a:r>
                        <a:rPr lang="en-US" baseline="0" dirty="0" smtClean="0"/>
                        <a:t> weekly, monthly, quarterly</a:t>
                      </a:r>
                      <a:endParaRPr lang="en-US" dirty="0"/>
                    </a:p>
                  </a:txBody>
                  <a:tcPr/>
                </a:tc>
              </a:tr>
              <a:tr h="731044">
                <a:tc>
                  <a:txBody>
                    <a:bodyPr/>
                    <a:lstStyle/>
                    <a:p>
                      <a:r>
                        <a:rPr lang="en-US" dirty="0" smtClean="0"/>
                        <a:t>Who?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 responsible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 questions for a good M&amp;E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Pregnant women counseled and tested for HIV</a:t>
            </a:r>
          </a:p>
          <a:p>
            <a:r>
              <a:rPr lang="en-US" b="1" dirty="0" smtClean="0"/>
              <a:t>Number of clients who visit a VCT centre</a:t>
            </a:r>
          </a:p>
          <a:p>
            <a:r>
              <a:rPr lang="en-US" b="1" dirty="0" smtClean="0"/>
              <a:t>% of clients who agreed to be tested for HIV</a:t>
            </a:r>
          </a:p>
          <a:p>
            <a:r>
              <a:rPr lang="en-US" b="1" dirty="0" smtClean="0"/>
              <a:t>% of clients who </a:t>
            </a:r>
            <a:r>
              <a:rPr lang="en-US" b="1" dirty="0" smtClean="0"/>
              <a:t>tested for HIV and received their </a:t>
            </a:r>
            <a:r>
              <a:rPr lang="en-US" b="1" dirty="0" smtClean="0"/>
              <a:t>results</a:t>
            </a:r>
          </a:p>
          <a:p>
            <a:r>
              <a:rPr lang="en-US" b="1" dirty="0" smtClean="0"/>
              <a:t>% of clients who were referred for other services</a:t>
            </a:r>
          </a:p>
          <a:p>
            <a:r>
              <a:rPr lang="en-US" b="1" dirty="0" smtClean="0"/>
              <a:t>Number of couple counseling sessions conducted</a:t>
            </a:r>
          </a:p>
          <a:p>
            <a:r>
              <a:rPr lang="en-US" b="1" dirty="0" smtClean="0"/>
              <a:t>% number of clients who tested positive for HIV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records</a:t>
            </a:r>
          </a:p>
          <a:p>
            <a:r>
              <a:rPr lang="en-US" dirty="0" smtClean="0"/>
              <a:t>Patient register</a:t>
            </a:r>
          </a:p>
          <a:p>
            <a:r>
              <a:rPr lang="en-US" dirty="0" smtClean="0"/>
              <a:t>Laboratory records</a:t>
            </a:r>
          </a:p>
          <a:p>
            <a:r>
              <a:rPr lang="en-US" dirty="0" smtClean="0"/>
              <a:t>HMIS</a:t>
            </a:r>
          </a:p>
          <a:p>
            <a:r>
              <a:rPr lang="en-US" dirty="0" smtClean="0"/>
              <a:t>Referral </a:t>
            </a:r>
            <a:r>
              <a:rPr lang="en-US" dirty="0" smtClean="0"/>
              <a:t>records</a:t>
            </a:r>
          </a:p>
          <a:p>
            <a:r>
              <a:rPr lang="en-US" dirty="0" smtClean="0"/>
              <a:t>Store records</a:t>
            </a:r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Surveillance data</a:t>
            </a:r>
          </a:p>
          <a:p>
            <a:pPr lvl="1"/>
            <a:r>
              <a:rPr lang="en-US" dirty="0" smtClean="0"/>
              <a:t>Qualitative research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sources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Monitoring systems at different levels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252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324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5867400"/>
            <a:ext cx="8430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World Health Organization (WHO). Patient monitoring guidelines for HIV care and antiretroviral therapy (ART) Geneva. WHO, 2006.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Monitoring is an internal function of any project or organization.</a:t>
            </a:r>
          </a:p>
          <a:p>
            <a:r>
              <a:rPr lang="en-US" dirty="0" smtClean="0"/>
              <a:t>Establishing indicators of efficiency, effectiveness and impact;</a:t>
            </a:r>
          </a:p>
          <a:p>
            <a:r>
              <a:rPr lang="en-US" dirty="0" smtClean="0"/>
              <a:t> Setting up systems to collect information relating to these indicators;</a:t>
            </a:r>
          </a:p>
          <a:p>
            <a:r>
              <a:rPr lang="en-US" dirty="0" smtClean="0"/>
              <a:t> Collecting and recording the information;</a:t>
            </a:r>
          </a:p>
          <a:p>
            <a:r>
              <a:rPr lang="en-US" dirty="0" smtClean="0"/>
              <a:t> Analyzing the information;</a:t>
            </a:r>
          </a:p>
          <a:p>
            <a:r>
              <a:rPr lang="en-US" dirty="0" smtClean="0"/>
              <a:t> Using the information to inform day-to-day management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aspects in the monitoring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VCT, RCT, HCT definitions</a:t>
            </a:r>
          </a:p>
          <a:p>
            <a:r>
              <a:rPr lang="en-US" dirty="0" smtClean="0"/>
              <a:t>Background and evolution of HIV testing</a:t>
            </a:r>
          </a:p>
          <a:p>
            <a:r>
              <a:rPr lang="en-US" dirty="0" smtClean="0"/>
              <a:t>Common practices in diff. countries in Africa, couple testing. Share experiences.</a:t>
            </a:r>
          </a:p>
          <a:p>
            <a:r>
              <a:rPr lang="en-US" dirty="0" smtClean="0"/>
              <a:t>Why VCT?</a:t>
            </a:r>
          </a:p>
          <a:p>
            <a:r>
              <a:rPr lang="en-US" dirty="0" smtClean="0"/>
              <a:t>Logical framework for VCT</a:t>
            </a:r>
          </a:p>
          <a:p>
            <a:r>
              <a:rPr lang="en-US" dirty="0" smtClean="0"/>
              <a:t>Important M&amp;E questions for VCT programs</a:t>
            </a:r>
          </a:p>
          <a:p>
            <a:r>
              <a:rPr lang="en-US" dirty="0" smtClean="0"/>
              <a:t>Indicators</a:t>
            </a:r>
          </a:p>
          <a:p>
            <a:r>
              <a:rPr lang="en-US" dirty="0" smtClean="0"/>
              <a:t>VCT tools</a:t>
            </a:r>
          </a:p>
          <a:p>
            <a:r>
              <a:rPr lang="en-US" dirty="0" smtClean="0"/>
              <a:t>Monitoring systems at different levels</a:t>
            </a:r>
          </a:p>
          <a:p>
            <a:r>
              <a:rPr lang="en-US" dirty="0" smtClean="0"/>
              <a:t>Key aspects in the monitoring system</a:t>
            </a:r>
          </a:p>
          <a:p>
            <a:r>
              <a:rPr lang="en-US" dirty="0" smtClean="0"/>
              <a:t>Key aspects in the evaluation system</a:t>
            </a:r>
          </a:p>
          <a:p>
            <a:r>
              <a:rPr lang="en-US" dirty="0" smtClean="0"/>
              <a:t>References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35152"/>
          </a:xfrm>
        </p:spPr>
        <p:txBody>
          <a:bodyPr/>
          <a:lstStyle/>
          <a:p>
            <a:r>
              <a:rPr lang="en-US" dirty="0" smtClean="0"/>
              <a:t>Outline of the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Did the project or organization achieve what it was intended to achieve; </a:t>
            </a:r>
          </a:p>
          <a:p>
            <a:pPr lvl="1"/>
            <a:r>
              <a:rPr lang="en-US" dirty="0" smtClean="0"/>
              <a:t>what difference did it want to make? </a:t>
            </a:r>
          </a:p>
          <a:p>
            <a:pPr lvl="1"/>
            <a:r>
              <a:rPr lang="en-US" dirty="0" smtClean="0"/>
              <a:t>What impact did it want to make?</a:t>
            </a:r>
          </a:p>
          <a:p>
            <a:r>
              <a:rPr lang="en-US" dirty="0" smtClean="0"/>
              <a:t>Assess progress towards impact targets.</a:t>
            </a:r>
          </a:p>
          <a:p>
            <a:r>
              <a:rPr lang="en-US" dirty="0" smtClean="0"/>
              <a:t> Looking at the strategy of the project or organization. </a:t>
            </a:r>
          </a:p>
          <a:p>
            <a:pPr lvl="1"/>
            <a:r>
              <a:rPr lang="en-US" dirty="0" smtClean="0"/>
              <a:t>Did it have a strategy? </a:t>
            </a:r>
          </a:p>
          <a:p>
            <a:pPr lvl="1"/>
            <a:r>
              <a:rPr lang="en-US" dirty="0" smtClean="0"/>
              <a:t>Was it effective in following its strategy? </a:t>
            </a:r>
          </a:p>
          <a:p>
            <a:pPr lvl="1"/>
            <a:r>
              <a:rPr lang="en-US" dirty="0" smtClean="0"/>
              <a:t>Did the strategy work? If not, why not?</a:t>
            </a:r>
          </a:p>
          <a:p>
            <a:r>
              <a:rPr lang="en-US" dirty="0" smtClean="0"/>
              <a:t> Looking at how it worked. </a:t>
            </a:r>
          </a:p>
          <a:p>
            <a:pPr lvl="1"/>
            <a:r>
              <a:rPr lang="en-US" dirty="0" smtClean="0"/>
              <a:t>Was there an efficient use of resources? </a:t>
            </a:r>
          </a:p>
          <a:p>
            <a:pPr lvl="1"/>
            <a:r>
              <a:rPr lang="en-US" dirty="0" smtClean="0"/>
              <a:t>What were the opportunity costs of the way it chose to work?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aspects in the evaluation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sustainable is the way in which the project or organization works? </a:t>
            </a:r>
          </a:p>
          <a:p>
            <a:pPr lvl="1"/>
            <a:r>
              <a:rPr lang="en-US" dirty="0" smtClean="0"/>
              <a:t>What are the implications for the various stakeholders in the way the organization works?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aspects in the evaluation system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Stronger M&amp;E systems will lead Programs improvement and better services for beneficiaries</a:t>
            </a:r>
          </a:p>
          <a:p>
            <a:pPr lvl="1"/>
            <a:r>
              <a:rPr lang="en-US" dirty="0" smtClean="0"/>
              <a:t>Coverage and quality</a:t>
            </a:r>
          </a:p>
          <a:p>
            <a:pPr lvl="1"/>
            <a:r>
              <a:rPr lang="en-US" dirty="0" smtClean="0"/>
              <a:t>Example - Refocusing of interventions (Testing) will yield data that enables appropriate targeting of prevention services</a:t>
            </a:r>
          </a:p>
          <a:p>
            <a:r>
              <a:rPr lang="en-US" dirty="0" smtClean="0"/>
              <a:t>Global and In-country indicator harmonization </a:t>
            </a:r>
          </a:p>
          <a:p>
            <a:r>
              <a:rPr lang="en-US" dirty="0" smtClean="0"/>
              <a:t>Operations research</a:t>
            </a:r>
          </a:p>
          <a:p>
            <a:r>
              <a:rPr lang="en-US" dirty="0" smtClean="0"/>
              <a:t>Dissemination and adoption of best or promising practices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M&amp;E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 to interpreting HIV prevalence trends</a:t>
            </a:r>
          </a:p>
          <a:p>
            <a:r>
              <a:rPr lang="en-US" dirty="0" smtClean="0"/>
              <a:t>Support supervision</a:t>
            </a:r>
          </a:p>
          <a:p>
            <a:r>
              <a:rPr lang="en-US" dirty="0" smtClean="0"/>
              <a:t>Data quality</a:t>
            </a:r>
          </a:p>
          <a:p>
            <a:r>
              <a:rPr lang="en-US" dirty="0" smtClean="0"/>
              <a:t>Limited capacity for M&amp;E at different levels</a:t>
            </a:r>
          </a:p>
          <a:p>
            <a:r>
              <a:rPr lang="en-US" dirty="0" smtClean="0"/>
              <a:t>Getting information on activities conducted outside the health sector</a:t>
            </a:r>
          </a:p>
          <a:p>
            <a:r>
              <a:rPr lang="en-US" dirty="0" smtClean="0"/>
              <a:t>Lack of political commitment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Handbook of Indicators for HIV/AIDS/STI Programs. 1st Edition. March 2000</a:t>
            </a:r>
          </a:p>
          <a:p>
            <a:r>
              <a:rPr lang="en-US" dirty="0" smtClean="0">
                <a:hlinkClick r:id="rId2"/>
              </a:rPr>
              <a:t>http://www.avert.org/aids-uganda.htm visited on 3/03/2011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3"/>
              </a:rPr>
              <a:t>http://www.usaid.gov/our_work/global_health/aids/TechAreas/prevention/counseling_testing.pdf</a:t>
            </a:r>
            <a:endParaRPr lang="en-US" dirty="0" smtClean="0"/>
          </a:p>
          <a:p>
            <a:r>
              <a:rPr lang="en-US" dirty="0" smtClean="0"/>
              <a:t> Richter. M, Venter. W. D. F, Gray. A. Home self-testing for HIV: AIDS </a:t>
            </a:r>
            <a:r>
              <a:rPr lang="en-US" dirty="0" err="1" smtClean="0"/>
              <a:t>exceptionalism</a:t>
            </a:r>
            <a:r>
              <a:rPr lang="en-US" dirty="0" smtClean="0"/>
              <a:t> gone wrong. SAMJ, October 2010; 100: 10 (636)</a:t>
            </a:r>
          </a:p>
          <a:p>
            <a:r>
              <a:rPr lang="en-US" dirty="0" smtClean="0"/>
              <a:t>World Health Organization (WHO). Patient monitoring guidelines for HIV care and antiretroviral therapy (ART) Geneva. WHO, 2006.</a:t>
            </a:r>
          </a:p>
          <a:p>
            <a:r>
              <a:rPr lang="en-US" dirty="0" smtClean="0"/>
              <a:t>National monitoring and evaluation plan for voluntary HIV counseling and testing.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600" i="1" dirty="0" smtClean="0"/>
              <a:t>			</a:t>
            </a:r>
          </a:p>
          <a:p>
            <a:pPr>
              <a:buNone/>
            </a:pPr>
            <a:r>
              <a:rPr lang="en-US" sz="6600" i="1" dirty="0" smtClean="0"/>
              <a:t>	</a:t>
            </a:r>
            <a:r>
              <a:rPr lang="en-US" sz="6600" i="1" dirty="0" smtClean="0"/>
              <a:t>		The End.</a:t>
            </a:r>
            <a:endParaRPr lang="en-US" sz="66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VCT: Voluntary HIV counseling and testing</a:t>
            </a:r>
          </a:p>
          <a:p>
            <a:pPr lvl="1"/>
            <a:r>
              <a:rPr lang="en-US" dirty="0" smtClean="0"/>
              <a:t>Self-initiated HIV testing and prevention counseling  </a:t>
            </a:r>
          </a:p>
          <a:p>
            <a:pPr lvl="1"/>
            <a:r>
              <a:rPr lang="en-US" dirty="0" smtClean="0"/>
              <a:t>Often offered in free-standing sites, may be integrated into health centers, mobile units, and community-based settings  </a:t>
            </a:r>
          </a:p>
          <a:p>
            <a:pPr lvl="1"/>
            <a:r>
              <a:rPr lang="en-US" dirty="0" smtClean="0"/>
              <a:t>Rapid tests</a:t>
            </a:r>
          </a:p>
          <a:p>
            <a:r>
              <a:rPr lang="en-US" dirty="0" smtClean="0"/>
              <a:t>HCT: HIV counseling and testing</a:t>
            </a:r>
          </a:p>
          <a:p>
            <a:r>
              <a:rPr lang="en-US" dirty="0" smtClean="0"/>
              <a:t>RCT: Routine or “opt out” HIV counseling and testing</a:t>
            </a:r>
          </a:p>
          <a:p>
            <a:r>
              <a:rPr lang="en-US" dirty="0" smtClean="0"/>
              <a:t>HBCT: Home-based counseling and testing</a:t>
            </a:r>
          </a:p>
          <a:p>
            <a:r>
              <a:rPr lang="en-US" dirty="0" smtClean="0"/>
              <a:t>CHCT: Couple HIV counseling and testing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Paradigm shift from client-initiated testing for personal reasons to provider-initiated testing for medical diagnosis</a:t>
            </a:r>
          </a:p>
          <a:p>
            <a:r>
              <a:rPr lang="en-US" dirty="0" smtClean="0"/>
              <a:t>Proliferation of many models</a:t>
            </a:r>
          </a:p>
          <a:p>
            <a:pPr lvl="1"/>
            <a:r>
              <a:rPr lang="en-US" dirty="0" smtClean="0"/>
              <a:t>Traditional VCT</a:t>
            </a:r>
          </a:p>
          <a:p>
            <a:pPr lvl="1"/>
            <a:r>
              <a:rPr lang="en-US" dirty="0" smtClean="0"/>
              <a:t>Mobile VCT and outreach VCT</a:t>
            </a:r>
          </a:p>
          <a:p>
            <a:pPr lvl="1"/>
            <a:r>
              <a:rPr lang="en-US" dirty="0" smtClean="0"/>
              <a:t>Door to door and home based testing</a:t>
            </a:r>
          </a:p>
          <a:p>
            <a:pPr lvl="1"/>
            <a:r>
              <a:rPr lang="en-US" dirty="0" smtClean="0"/>
              <a:t>Testing in medical settings</a:t>
            </a:r>
          </a:p>
          <a:p>
            <a:r>
              <a:rPr lang="en-US" dirty="0" smtClean="0"/>
              <a:t>New technologies allowing for great expansion</a:t>
            </a:r>
          </a:p>
          <a:p>
            <a:pPr lvl="1"/>
            <a:r>
              <a:rPr lang="en-US" dirty="0" smtClean="0"/>
              <a:t>Rapid, on site tests using whole blood, urine, saliva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and evolution of HIV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Based T&amp;C	</a:t>
            </a:r>
          </a:p>
          <a:p>
            <a:pPr lvl="1"/>
            <a:r>
              <a:rPr lang="en-US" dirty="0" smtClean="0"/>
              <a:t>Traditional client-initiated VCT</a:t>
            </a:r>
          </a:p>
          <a:p>
            <a:pPr lvl="1"/>
            <a:r>
              <a:rPr lang="en-US" dirty="0" smtClean="0"/>
              <a:t>Free-standing as well as in health facilities</a:t>
            </a:r>
          </a:p>
          <a:p>
            <a:pPr lvl="1"/>
            <a:r>
              <a:rPr lang="en-US" dirty="0" smtClean="0"/>
              <a:t>Mobile</a:t>
            </a:r>
          </a:p>
          <a:p>
            <a:pPr lvl="1"/>
            <a:r>
              <a:rPr lang="en-US" dirty="0" smtClean="0"/>
              <a:t>Door to door or home based T&amp;C</a:t>
            </a:r>
          </a:p>
          <a:p>
            <a:pPr lvl="1"/>
            <a:r>
              <a:rPr lang="en-US" dirty="0" smtClean="0"/>
              <a:t>Workplace and other special settings</a:t>
            </a:r>
          </a:p>
          <a:p>
            <a:pPr lvl="1"/>
            <a:r>
              <a:rPr lang="en-US" dirty="0" smtClean="0"/>
              <a:t>Special events, campaigns, target groups</a:t>
            </a:r>
          </a:p>
          <a:p>
            <a:r>
              <a:rPr lang="en-US" dirty="0" smtClean="0"/>
              <a:t>Provider-initiated T&amp;C	</a:t>
            </a:r>
          </a:p>
          <a:p>
            <a:pPr lvl="1"/>
            <a:r>
              <a:rPr lang="en-US" dirty="0" smtClean="0"/>
              <a:t>Integrated into medical care</a:t>
            </a:r>
          </a:p>
          <a:p>
            <a:pPr lvl="1"/>
            <a:r>
              <a:rPr lang="en-US" dirty="0" smtClean="0"/>
              <a:t>Home testing for family members of ART patients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Testing </a:t>
            </a:r>
            <a:r>
              <a:rPr lang="en-US" dirty="0" smtClean="0"/>
              <a:t>and counseling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South Africa: Countrywide VCT campaign in 2010</a:t>
            </a:r>
          </a:p>
          <a:p>
            <a:r>
              <a:rPr lang="en-US" dirty="0" smtClean="0"/>
              <a:t>Botswana</a:t>
            </a:r>
          </a:p>
          <a:p>
            <a:r>
              <a:rPr lang="en-US" dirty="0" smtClean="0"/>
              <a:t>Uganda: Mass rapid testing</a:t>
            </a:r>
          </a:p>
          <a:p>
            <a:r>
              <a:rPr lang="en-US" dirty="0" smtClean="0"/>
              <a:t>Workshops and special events</a:t>
            </a:r>
          </a:p>
          <a:p>
            <a:r>
              <a:rPr lang="en-US" dirty="0" smtClean="0"/>
              <a:t>Mobile testing</a:t>
            </a:r>
          </a:p>
          <a:p>
            <a:r>
              <a:rPr lang="en-US" dirty="0" smtClean="0"/>
              <a:t>Home testing for family members of ART patients</a:t>
            </a:r>
          </a:p>
          <a:p>
            <a:r>
              <a:rPr lang="en-US" dirty="0" smtClean="0"/>
              <a:t>Self-testing:  pilot project in South Africa</a:t>
            </a:r>
          </a:p>
          <a:p>
            <a:r>
              <a:rPr lang="en-US" dirty="0" smtClean="0"/>
              <a:t>Moonlight testing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practices in different countries in Africa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Years of experience in many countries</a:t>
            </a:r>
          </a:p>
          <a:p>
            <a:r>
              <a:rPr lang="en-US" dirty="0" smtClean="0"/>
              <a:t>Counselor assisted mutual disclosure</a:t>
            </a:r>
          </a:p>
          <a:p>
            <a:r>
              <a:rPr lang="en-US" dirty="0" smtClean="0"/>
              <a:t>Counseling based on results of both partners</a:t>
            </a:r>
          </a:p>
          <a:p>
            <a:r>
              <a:rPr lang="en-US" dirty="0" smtClean="0"/>
              <a:t>Evidence for prevention effectiveness</a:t>
            </a:r>
          </a:p>
          <a:p>
            <a:pPr lvl="1"/>
            <a:r>
              <a:rPr lang="en-US" dirty="0" smtClean="0"/>
              <a:t>Reduction in incidence in discordant couples</a:t>
            </a:r>
          </a:p>
          <a:p>
            <a:pPr lvl="1"/>
            <a:r>
              <a:rPr lang="en-US" dirty="0" smtClean="0"/>
              <a:t>Estimate that 30% to 75% of heterosexual transmissions in Africa could be prevented</a:t>
            </a:r>
          </a:p>
          <a:p>
            <a:r>
              <a:rPr lang="en-US" dirty="0" smtClean="0"/>
              <a:t>Need to expand to non-cohabiting couples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 counseling and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Prevention</a:t>
            </a:r>
          </a:p>
          <a:p>
            <a:r>
              <a:rPr lang="en-US" dirty="0" smtClean="0"/>
              <a:t>Early treatment and care</a:t>
            </a:r>
          </a:p>
          <a:p>
            <a:r>
              <a:rPr lang="en-US" dirty="0" smtClean="0"/>
              <a:t>Behavior change and making better choices</a:t>
            </a:r>
          </a:p>
          <a:p>
            <a:r>
              <a:rPr lang="en-US" dirty="0" smtClean="0"/>
              <a:t>Awareness of and knowledge about HIV</a:t>
            </a:r>
          </a:p>
          <a:p>
            <a:r>
              <a:rPr lang="en-US" dirty="0" smtClean="0"/>
              <a:t>Linkages to other relevant services, such as sexually transmitted infection treatment, family planning, and prevention of mother-to-child transmission programs </a:t>
            </a:r>
          </a:p>
          <a:p>
            <a:r>
              <a:rPr lang="en-US" dirty="0" smtClean="0"/>
              <a:t>Planning for the future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7317" y="1481138"/>
            <a:ext cx="6189366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Camel VCT serving nomads in northern Kenya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BA6-D4FA-42B5-8ED6-EBEB52721E1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2479</TotalTime>
  <Words>1100</Words>
  <Application>Microsoft Office PowerPoint</Application>
  <PresentationFormat>On-screen Show (4:3)</PresentationFormat>
  <Paragraphs>218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Monitoring and Evaluation of VCT programs</vt:lpstr>
      <vt:lpstr>Outline of the presentation</vt:lpstr>
      <vt:lpstr>Definitions</vt:lpstr>
      <vt:lpstr>Background and evolution of HIV testing</vt:lpstr>
      <vt:lpstr>HIV Testing and counseling models</vt:lpstr>
      <vt:lpstr>Common practices in different countries in Africa</vt:lpstr>
      <vt:lpstr>Couple counseling and testing</vt:lpstr>
      <vt:lpstr>Why VCT?</vt:lpstr>
      <vt:lpstr> Camel VCT serving nomads in northern Kenya </vt:lpstr>
      <vt:lpstr>Slide 10</vt:lpstr>
      <vt:lpstr>Flow of HIV testing procedure</vt:lpstr>
      <vt:lpstr>Planning for monitoring and evaluation.</vt:lpstr>
      <vt:lpstr> Logical framework for VCT </vt:lpstr>
      <vt:lpstr> Important M&amp;E questions for VCT programs </vt:lpstr>
      <vt:lpstr>6 questions for a good M&amp;E system</vt:lpstr>
      <vt:lpstr>INDICATORS</vt:lpstr>
      <vt:lpstr> Data sources </vt:lpstr>
      <vt:lpstr> Monitoring systems at different levels </vt:lpstr>
      <vt:lpstr>Key aspects in the monitoring system</vt:lpstr>
      <vt:lpstr>Key aspects in the evaluation system</vt:lpstr>
      <vt:lpstr>Key aspects in the evaluation system cont.</vt:lpstr>
      <vt:lpstr>Implications of M&amp;E</vt:lpstr>
      <vt:lpstr>Challenges</vt:lpstr>
      <vt:lpstr>References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of the presentation</dc:title>
  <dc:creator>Kate Ssamula Kitakule</dc:creator>
  <cp:lastModifiedBy>Kate Ssamula Kitakule</cp:lastModifiedBy>
  <cp:revision>80</cp:revision>
  <dcterms:created xsi:type="dcterms:W3CDTF">2011-02-28T18:45:32Z</dcterms:created>
  <dcterms:modified xsi:type="dcterms:W3CDTF">2011-03-07T19:50:03Z</dcterms:modified>
</cp:coreProperties>
</file>